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50" r:id="rId3"/>
    <p:sldId id="459" r:id="rId4"/>
    <p:sldId id="452" r:id="rId5"/>
    <p:sldId id="456" r:id="rId6"/>
    <p:sldId id="421" r:id="rId7"/>
    <p:sldId id="430" r:id="rId8"/>
    <p:sldId id="446" r:id="rId9"/>
    <p:sldId id="431" r:id="rId10"/>
    <p:sldId id="432" r:id="rId11"/>
    <p:sldId id="447" r:id="rId12"/>
    <p:sldId id="423" r:id="rId13"/>
    <p:sldId id="426" r:id="rId14"/>
    <p:sldId id="427" r:id="rId15"/>
    <p:sldId id="428" r:id="rId16"/>
    <p:sldId id="429" r:id="rId17"/>
    <p:sldId id="425" r:id="rId18"/>
    <p:sldId id="412" r:id="rId19"/>
    <p:sldId id="458" r:id="rId20"/>
    <p:sldId id="454" r:id="rId21"/>
    <p:sldId id="450" r:id="rId22"/>
    <p:sldId id="445" r:id="rId23"/>
    <p:sldId id="449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660033"/>
    <a:srgbClr val="0000FF"/>
    <a:srgbClr val="FF0000"/>
    <a:srgbClr val="003300"/>
    <a:srgbClr val="3A3C44"/>
    <a:srgbClr val="3333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3384" autoAdjust="0"/>
  </p:normalViewPr>
  <p:slideViewPr>
    <p:cSldViewPr>
      <p:cViewPr>
        <p:scale>
          <a:sx n="109" d="100"/>
          <a:sy n="109" d="100"/>
        </p:scale>
        <p:origin x="-306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B472FB2-B56E-4250-9511-858CE799B1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6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0015E-DFA6-47E4-A500-775630B27C6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11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0015E-DFA6-47E4-A500-775630B27C6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ru-RU" dirty="0" smtClean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0015E-DFA6-47E4-A500-775630B27C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428E21-94DF-4EC5-B989-D669FDA96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59B16-0B14-46C7-83CA-B5747EC3E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4C0F4-EA06-4E4F-9D91-6B981041E8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8E21-94DF-4EC5-B989-D669FDA96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B0C-296C-45DD-BB08-BA4601E39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E-D387-4B6D-8078-B53D12E50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0F36-7416-4CD9-A555-33C1626E4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D6F5-FA06-4A1E-AF67-AF152004B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0F1-DF8E-47E4-B7BB-0FB670859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A60A-5F26-4264-9263-DD525D474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5590-28EC-4C7D-A6C0-DFD39ABA5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6CB0C-296C-45DD-BB08-BA4601E39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F230-629A-4995-8F8B-EADC88F57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B16-0B14-46C7-83CA-B5747EC3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0F4-EA06-4E4F-9D91-6B981041E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12AE-D387-4B6D-8078-B53D12E50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0F36-7416-4CD9-A555-33C1626E4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CD6F5-FA06-4A1E-AF67-AF152004B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0F1-DF8E-47E4-B7BB-0FB670859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A60A-5F26-4264-9263-DD525D474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5590-28EC-4C7D-A6C0-DFD39ABA5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F230-629A-4995-8F8B-EADC88F57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A35CC95-1A69-4AEF-939F-92A819AC48A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CC95-1A69-4AEF-939F-92A819AC4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gif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872456" y="5229200"/>
            <a:ext cx="6696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r"/>
            <a:r>
              <a:rPr lang="ru-RU" sz="1400" i="1" dirty="0" err="1" smtClean="0"/>
              <a:t>Волохова</a:t>
            </a:r>
            <a:r>
              <a:rPr lang="ru-RU" sz="1400" i="1" dirty="0" smtClean="0"/>
              <a:t> Л.А. – заместитель начальника</a:t>
            </a:r>
          </a:p>
          <a:p>
            <a:pPr algn="r"/>
            <a:r>
              <a:rPr lang="ru-RU" sz="1400" i="1" dirty="0" smtClean="0"/>
              <a:t>МУ «Управление образования»</a:t>
            </a:r>
          </a:p>
          <a:p>
            <a:pPr algn="r"/>
            <a:r>
              <a:rPr lang="ru-RU" sz="1400" i="1" dirty="0" smtClean="0"/>
              <a:t> администрации МОГО «Ухта»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1012852" y="2050763"/>
            <a:ext cx="7345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3399"/>
                </a:solidFill>
              </a:rPr>
              <a:t>Организация обучения и воспитания    детей с ограниченными возможностями здоровья  в </a:t>
            </a:r>
            <a:r>
              <a:rPr lang="ru-RU" sz="3200" i="1" smtClean="0">
                <a:solidFill>
                  <a:srgbClr val="003399"/>
                </a:solidFill>
              </a:rPr>
              <a:t>образовательных </a:t>
            </a:r>
            <a:r>
              <a:rPr lang="ru-RU" sz="3200" i="1" smtClean="0">
                <a:solidFill>
                  <a:srgbClr val="003399"/>
                </a:solidFill>
              </a:rPr>
              <a:t>учреждениях </a:t>
            </a:r>
            <a:r>
              <a:rPr lang="ru-RU" sz="3200" i="1" dirty="0" smtClean="0">
                <a:solidFill>
                  <a:srgbClr val="003399"/>
                </a:solidFill>
              </a:rPr>
              <a:t>на территории </a:t>
            </a:r>
            <a:r>
              <a:rPr lang="ru-RU" sz="3200" i="1" dirty="0">
                <a:solidFill>
                  <a:srgbClr val="003399"/>
                </a:solidFill>
              </a:rPr>
              <a:t>М</a:t>
            </a:r>
            <a:r>
              <a:rPr lang="ru-RU" sz="3200" i="1" dirty="0" smtClean="0">
                <a:solidFill>
                  <a:srgbClr val="003399"/>
                </a:solidFill>
              </a:rPr>
              <a:t>ОГО «Ухта». </a:t>
            </a:r>
          </a:p>
        </p:txBody>
      </p:sp>
      <p:grpSp>
        <p:nvGrpSpPr>
          <p:cNvPr id="5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7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1881" y="239910"/>
              <a:ext cx="999919" cy="1287896"/>
            </a:xfrm>
            <a:prstGeom prst="rect">
              <a:avLst/>
            </a:prstGeom>
            <a:noFill/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8161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МОГО  «Ухта»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10" name="Рисунок 9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11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943848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Результат: улучшение зрения – 95%</a:t>
            </a:r>
            <a:endParaRPr lang="ru-RU" sz="3200" b="1" dirty="0"/>
          </a:p>
        </p:txBody>
      </p:sp>
      <p:pic>
        <p:nvPicPr>
          <p:cNvPr id="13" name="Рисунок 12" descr="C:\Users\DNS\Desktop\202\ПРАЗДНИК ПОДАРИ УЛЫБКУ\IMG_3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16832"/>
            <a:ext cx="3710786" cy="22672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Рисунок 13" descr="C:\Users\DNS\Desktop\202\ПРАЗДНИК ПОДАРИ УЛЫБКУ\IMG_35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7" y="1916832"/>
            <a:ext cx="3758665" cy="2267288"/>
          </a:xfrm>
          <a:prstGeom prst="rect">
            <a:avLst/>
          </a:prstGeom>
          <a:noFill/>
          <a:ln w="25400" cap="rnd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" name="Рисунок 14" descr="C:\Users\DNS\Desktop\202\открытые занятия\старшая группа\IMG_73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057" y="4331450"/>
            <a:ext cx="3729887" cy="2409918"/>
          </a:xfrm>
          <a:prstGeom prst="rect">
            <a:avLst/>
          </a:prstGeom>
          <a:noFill/>
          <a:ln w="25400" cap="rnd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" name="Рисунок 15" descr="C:\Users\DNS\Desktop\202\открытые занятия\подготовительная группа\IMG_73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2460" y="4331450"/>
            <a:ext cx="3740213" cy="2351707"/>
          </a:xfrm>
          <a:prstGeom prst="rect">
            <a:avLst/>
          </a:prstGeom>
          <a:noFill/>
          <a:ln w="25400" cap="rnd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1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МДОУ «Детский сад № 40 компенсирующего  вида»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Контингент: дети с </a:t>
            </a:r>
            <a:r>
              <a:rPr lang="ru-RU" b="1" dirty="0"/>
              <a:t> </a:t>
            </a:r>
            <a:r>
              <a:rPr lang="ru-RU" b="1" dirty="0" smtClean="0"/>
              <a:t>нарушением </a:t>
            </a:r>
            <a:r>
              <a:rPr lang="ru-RU" b="1" dirty="0" err="1" smtClean="0"/>
              <a:t>опорно</a:t>
            </a:r>
            <a:r>
              <a:rPr lang="ru-RU" b="1" dirty="0" smtClean="0"/>
              <a:t>- двигательного аппарата, тяжёлыми нарушениями речи, пороками развития.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Специалисты: воспитатели, логопеды, психологи, врач –невролог, ортопед,  фтизиатр, педиатр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8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Медицинская реабилитация</a:t>
            </a:r>
            <a:endParaRPr lang="ru-RU" sz="3200" b="1" dirty="0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23728" y="2348880"/>
            <a:ext cx="5561139" cy="4331492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8496944" cy="7801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b="1" dirty="0" smtClean="0"/>
              <a:t>    Отделение   восстановительного лечения. Массаж.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9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Медицинская реабилитация</a:t>
            </a:r>
            <a:endParaRPr lang="ru-RU" sz="3200" b="1" dirty="0"/>
          </a:p>
        </p:txBody>
      </p:sp>
      <p:pic>
        <p:nvPicPr>
          <p:cNvPr id="7" name="Picture 2" descr="E:\сад года\готово\DSC08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374776"/>
            <a:ext cx="5328592" cy="399644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179512" y="1752600"/>
            <a:ext cx="8640960" cy="124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Отделение   восстановительного лечения.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Физиопроцедуры</a:t>
            </a:r>
            <a:r>
              <a:rPr lang="ru-RU" sz="240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8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13613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Оздоровительная работа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8064896" cy="211683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Бассейн</a:t>
            </a:r>
            <a:r>
              <a:rPr lang="ru-RU" sz="2400" b="1" dirty="0"/>
              <a:t> </a:t>
            </a:r>
            <a:r>
              <a:rPr lang="ru-RU" sz="2400" b="1" dirty="0" smtClean="0"/>
              <a:t>     </a:t>
            </a:r>
            <a:r>
              <a:rPr lang="ru-RU" sz="2400" b="1" dirty="0" err="1" smtClean="0"/>
              <a:t>Гидрокинезотерапия</a:t>
            </a:r>
            <a:r>
              <a:rPr lang="ru-RU" sz="2400" b="1" dirty="0" smtClean="0"/>
              <a:t> – движения в воде.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4" descr="SDC1237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547664" y="2348880"/>
            <a:ext cx="5760640" cy="4320480"/>
          </a:xfrm>
          <a:prstGeom prst="rect">
            <a:avLst/>
          </a:prstGeom>
          <a:ln w="25400" cap="rnd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8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Педагогическая коррекция</a:t>
            </a:r>
            <a:endParaRPr lang="ru-RU" sz="3200" b="1" dirty="0"/>
          </a:p>
        </p:txBody>
      </p:sp>
      <p:pic>
        <p:nvPicPr>
          <p:cNvPr id="5" name="Содержимое 4" descr="IMG_212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86635" y="2708920"/>
            <a:ext cx="4761204" cy="3903013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752600"/>
            <a:ext cx="8496944" cy="1788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400" b="1" dirty="0" smtClean="0"/>
              <a:t>Занятие с логопедом</a:t>
            </a:r>
          </a:p>
          <a:p>
            <a:pPr>
              <a:buNone/>
            </a:pPr>
            <a:r>
              <a:rPr lang="ru-RU" sz="2400" b="1" dirty="0" smtClean="0"/>
              <a:t>Формирование фонематических представлений.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0" y="1480613"/>
            <a:ext cx="9134475" cy="53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34475" cy="1500174"/>
            <a:chOff x="0" y="0"/>
            <a:chExt cx="9134475" cy="1752600"/>
          </a:xfrm>
        </p:grpSpPr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8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03184" y="4111764"/>
            <a:ext cx="4689295" cy="257254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выздоровление – 13,2%;                  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улучшение состояния здоровья - 86,2%;</a:t>
            </a:r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endParaRPr lang="ru-RU" dirty="0"/>
          </a:p>
        </p:txBody>
      </p:sp>
      <p:pic>
        <p:nvPicPr>
          <p:cNvPr id="1026" name="Picture 2" descr="C:\Users\1\Desktop\Мамины документы\2015\конференция\08-04-2015_14-22-17\3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90098"/>
            <a:ext cx="3744416" cy="2496419"/>
          </a:xfrm>
          <a:prstGeom prst="rect">
            <a:avLst/>
          </a:prstGeom>
          <a:noFill/>
          <a:ln w="25400" cap="rnd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1\Desktop\Мамины документы\2015\конференция\08-04-2015_14-23-39\4 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4223017"/>
            <a:ext cx="3744416" cy="2461290"/>
          </a:xfrm>
          <a:prstGeom prst="rect">
            <a:avLst/>
          </a:prstGeom>
          <a:noFill/>
          <a:ln w="25400" cap="rnd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2" descr="C:\Users\1\Desktop\Мамины документы\2015\конференция\08-04-2015_14-21-03\1 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5" y="1603209"/>
            <a:ext cx="4158347" cy="2483308"/>
          </a:xfrm>
          <a:prstGeom prst="rect">
            <a:avLst/>
          </a:prstGeom>
          <a:noFill/>
          <a:ln w="25400" cap="rnd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7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251520" y="1928380"/>
            <a:ext cx="8424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ОРГАНИЗЦИЯ ОБУЧЕНИЯ ПО АДАПТИРОВАННЫМ ОБРАЗОВАТЕЛЬНЫМ ПРОГРАММАМ</a:t>
            </a:r>
          </a:p>
          <a:p>
            <a:pPr marL="342900" indent="-342900"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КАЧЕСТВЕННАЯ РАБОТА ПСИХОЛОГО-ПЕДАГОГИЧЕСКИХ КОНСИЛИУМОВ ОБРАЗОВАТЕЛЬНЫХ УЧРЕЖДЕНИЙ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ОБЕСПЕЧЕНИЕ СОПРОВОЖДЕНИЯ (НАЛИЧИЕ АССИСТЕНТА)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 algn="just"/>
            <a:endParaRPr lang="ru-RU" sz="2000" dirty="0" smtClean="0"/>
          </a:p>
          <a:p>
            <a:pPr algn="just"/>
            <a:endParaRPr lang="ru-RU" sz="2000" b="0" dirty="0"/>
          </a:p>
          <a:p>
            <a:pPr>
              <a:buFont typeface="Arial" pitchFamily="34" charset="0"/>
              <a:buChar char="•"/>
            </a:pPr>
            <a:endParaRPr lang="ru-RU" sz="2000" b="0" dirty="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7422" y="357166"/>
            <a:ext cx="5019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dirty="0" smtClean="0">
                <a:latin typeface="+mj-lt"/>
              </a:rPr>
              <a:t>ОРГАНИЗАЦИЯ ОБУЧЕНИЯ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7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7422" y="357166"/>
            <a:ext cx="50197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dirty="0">
                <a:latin typeface="+mj-lt"/>
              </a:rPr>
              <a:t>П</a:t>
            </a:r>
            <a:r>
              <a:rPr lang="ru-RU" sz="3200" dirty="0" smtClean="0">
                <a:latin typeface="+mj-lt"/>
              </a:rPr>
              <a:t>роект </a:t>
            </a:r>
            <a:r>
              <a:rPr lang="ru-RU" sz="3200" dirty="0">
                <a:latin typeface="+mj-lt"/>
              </a:rPr>
              <a:t>«Школа для всех»</a:t>
            </a:r>
            <a:r>
              <a:rPr lang="en-US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</a:t>
            </a:r>
          </a:p>
          <a:p>
            <a:pPr algn="ctr"/>
            <a:r>
              <a:rPr lang="ru-RU" sz="3200" dirty="0" smtClean="0">
                <a:latin typeface="+mj-lt"/>
              </a:rPr>
              <a:t>(МОУ «СОШ №16»)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3" descr="C:\Users\Администратор\Desktop\фото\Копия P1010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214" y="1789405"/>
            <a:ext cx="3744416" cy="2447963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Picture 2" descr="C:\Users\Администратор\Desktop\фото для Лизы\S50009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578" y="4336382"/>
            <a:ext cx="3722051" cy="237626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2" descr="C:\Users\Администратор\Desktop\фото\P10109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90962" y="4344415"/>
            <a:ext cx="2008611" cy="2309902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2" descr="C:\Users\Администратор\Desktop\Фото0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6152" y="1789405"/>
            <a:ext cx="3744416" cy="244796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Picture 2" descr="C:\Users\Администратор\Desktop\фото\P10109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7984" y="4344414"/>
            <a:ext cx="2345439" cy="2309902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2572481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9" name="Рисунок 8" descr="Рисунок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10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2214546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Проблемы и пути решения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&amp;Rcy;&amp;iecy;&amp;acy;&amp;bcy;&amp;icy;&amp;lcy;&amp;icy;&amp;tcy;&amp;acy;&amp;tscy;&amp;icy;&amp;ocy;&amp;ncy;&amp;ncy;&amp;ycy;&amp;jcy; &amp;tscy;&amp;iecy;&amp;ncy;&amp;tcy;&amp;rcy; &quot;&amp;Vcy;&amp;icy;&amp;kcy;&amp;tcy;&amp;ocy;&amp;rcy;&amp;icy;&amp;yacy;&quot; &amp;pcy;&amp;rcy;&amp;iecy;&amp;dcy;&amp;scy;&amp;tcy;&amp;acy;&amp;vcy;&amp;icy;&amp;lcy; &amp;lcy;&amp;ucy;&amp;chcy;&amp;shcy;&amp;icy;&amp;jcy; &amp;pcy;&amp;rcy;&amp;ocy;&amp;iecy;&amp;kcy;&amp;t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7092"/>
            <a:ext cx="4032448" cy="4310220"/>
          </a:xfrm>
          <a:prstGeom prst="rect">
            <a:avLst/>
          </a:prstGeom>
          <a:noFill/>
          <a:ln w="25400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Ncy;&amp;iecy;&amp;dcy;&amp;iecy;&amp;lcy;&amp;yacy; &amp;icy;&amp;ncy;&amp;kcy;&amp;lcy;&amp;yucy;&amp;zcy;&amp;icy;&amp;vcy;&amp;ncy;&amp;ocy;&amp;gcy;&amp;ocy; &amp;ocy;&amp;bcy;&amp;rcy;&amp;acy;&amp;zcy;&amp;ocy;&amp;vcy;&amp;acy;&amp;ncy;&amp;icy;&amp;yacy; &amp;pcy;&amp;rcy;&amp;ocy;&amp;jcy;&amp;dcy;&amp;iocy;&amp;tcy; &amp;vcy; &amp;Acy;&amp;rcy;&amp;khcy;&amp;acy;&amp;ncy;&amp;gcy;&amp;iecy;&amp;lcy;&amp;softcy;&amp;scy;&amp;kcy;&amp;ocy;&amp;jcy; &amp;ocy;&amp;bcy;&amp;lcy;&amp;acy;&amp;scy;&amp;tcy;&amp;icy; &amp;vcy; &amp;mcy;&amp;acy;&amp;rcy;&amp;tcy;&amp;iecy; - &amp;Ocy;&amp;bcy;&amp;shchcy;&amp;iecy;&amp;scy;&amp;tcy;&amp;vcy;&amp;ocy; - &amp;Ncy;&amp;ocy;&amp;vcy;&amp;ocy;&amp;scy;&amp;tcy;&amp;icy; &amp;Acy;&amp;rcy;&amp;khcy;&amp;acy;&amp;ncy;&amp;gcy;&amp;iecy;&amp;lcy;&amp;softcy;&amp;scy;&amp;k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7092"/>
            <a:ext cx="4752529" cy="4310220"/>
          </a:xfrm>
          <a:prstGeom prst="rect">
            <a:avLst/>
          </a:prstGeom>
          <a:noFill/>
          <a:ln w="25400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5329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9525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</a:t>
            </a:r>
            <a:r>
              <a:rPr lang="ru-RU" sz="3200" b="1" dirty="0" smtClean="0"/>
              <a:t>Виды образовательных учреждений на  территории МОГО «Ухта»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278" y="2300119"/>
            <a:ext cx="8712968" cy="3942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Дошкольные образовательные учреждения компенсирующего, комбинированного, общеразвивающего вида</a:t>
            </a:r>
            <a:r>
              <a:rPr lang="en-US" sz="2400" b="1" dirty="0" smtClean="0"/>
              <a:t>;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Общеобразовательные учреждения начального общего, основного общего, среднего общего образования</a:t>
            </a:r>
            <a:r>
              <a:rPr lang="en-US" sz="2400" b="1" dirty="0" smtClean="0"/>
              <a:t>, </a:t>
            </a:r>
            <a:r>
              <a:rPr lang="ru-RU" sz="2400" b="1" dirty="0" smtClean="0"/>
              <a:t>школы с углублённым изучением отдельных предметов, лицеи, гимназия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12" name="Рисунок 11" descr="Рисунок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13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9552" y="2262609"/>
            <a:ext cx="8280919" cy="36146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132856"/>
            <a:ext cx="4546507" cy="244827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2262609"/>
            <a:ext cx="5040561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</a:t>
            </a:r>
            <a:r>
              <a:rPr lang="ru-RU" b="1" dirty="0" smtClean="0"/>
              <a:t>2015-2016 </a:t>
            </a:r>
            <a:r>
              <a:rPr lang="ru-RU" b="1" dirty="0"/>
              <a:t>учебном году не охвачены образовательными услугами по состоянию здоровья  </a:t>
            </a:r>
            <a:r>
              <a:rPr lang="ru-RU" dirty="0" smtClean="0">
                <a:solidFill>
                  <a:srgbClr val="FFFF00"/>
                </a:solidFill>
              </a:rPr>
              <a:t>14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детей-инвалидов </a:t>
            </a:r>
            <a:r>
              <a:rPr lang="ru-RU" b="1" dirty="0"/>
              <a:t>школьного </a:t>
            </a:r>
            <a:r>
              <a:rPr lang="ru-RU" b="1" dirty="0" smtClean="0"/>
              <a:t>возраста (прогрессирующие </a:t>
            </a:r>
            <a:r>
              <a:rPr lang="ru-RU" b="1" dirty="0"/>
              <a:t>злокачественные новообразования, ДЦП тяжелой степени осложненные гиперкинезами и различными сопутствующими заболеваниями, стойкие психические расстройства с нарушением личностной и эмоционально-волевой сферы, а также дети  с тяжелыми формами соматических и других сочетанных </a:t>
            </a:r>
            <a:r>
              <a:rPr lang="ru-RU" b="1" dirty="0" smtClean="0"/>
              <a:t>заболеваний)</a:t>
            </a:r>
            <a:endParaRPr lang="ru-RU" b="1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975212" y="4113076"/>
            <a:ext cx="648072" cy="57606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9" y="2780928"/>
            <a:ext cx="1368152" cy="2664296"/>
          </a:xfrm>
          <a:prstGeom prst="roundRect">
            <a:avLst>
              <a:gd name="adj" fmla="val 200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38610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ИПР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324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Проблемы и пути решения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8981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" y="1752600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54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Федеральный закон от 29.12.2012 г. № 273-ФЗ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928802"/>
            <a:ext cx="839073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Ст.79  Организация получения образования обучающимися с    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ограниченными возможностями здоровья.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/>
              <a:t>Содержание образования  и условия организации  обучения  и воспитания обучающихся  с ограниченными возможностями здоровья  определяются адаптированной образовательной программой, а для инвалидов  также  в соответствии  с индивидуальной программой  реабилитации инвалида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158351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25" name="Рисунок 24" descr="Рисунок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2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7" name="Выноска со стрелкой вправо 6"/>
          <p:cNvSpPr/>
          <p:nvPr/>
        </p:nvSpPr>
        <p:spPr>
          <a:xfrm>
            <a:off x="1500166" y="1928802"/>
            <a:ext cx="3071834" cy="108126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Доступность образовательной среды</a:t>
            </a:r>
            <a:endParaRPr lang="ru-RU" b="1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79512" y="5715016"/>
            <a:ext cx="2749414" cy="934393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Межведомст</a:t>
            </a:r>
            <a:r>
              <a:rPr lang="ru-RU" sz="1600" b="1" dirty="0" smtClean="0"/>
              <a:t>-венное  взаимодействие </a:t>
            </a:r>
            <a:endParaRPr lang="ru-RU" sz="1600" b="1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142976" y="3214686"/>
            <a:ext cx="2643206" cy="1140145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инклюзивного образования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86314" y="1857364"/>
            <a:ext cx="2286016" cy="107157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786182" y="4429132"/>
            <a:ext cx="2520280" cy="10801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Привлечение градообразующих предприятий</a:t>
            </a:r>
            <a:endParaRPr lang="ru-RU" sz="1600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14678" y="5715016"/>
            <a:ext cx="2720914" cy="10001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143372" y="3143248"/>
            <a:ext cx="2520280" cy="10801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2071678"/>
            <a:ext cx="224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Создание условий доступности</a:t>
            </a:r>
            <a:endParaRPr lang="ru-RU" sz="16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328612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Практическое применение положительного опыта</a:t>
            </a:r>
            <a:endParaRPr lang="ru-RU" sz="16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708" y="5799583"/>
            <a:ext cx="233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Возобновление работы координационного совета</a:t>
            </a:r>
            <a:endParaRPr lang="ru-RU" sz="16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Проблемы и пути решения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714348" y="4429132"/>
            <a:ext cx="2643206" cy="1140145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инклюзивного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477405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36547" name="WordArt 3"/>
          <p:cNvSpPr>
            <a:spLocks noChangeArrowheads="1" noChangeShapeType="1" noTextEdit="1"/>
          </p:cNvSpPr>
          <p:nvPr/>
        </p:nvSpPr>
        <p:spPr bwMode="auto">
          <a:xfrm>
            <a:off x="2339752" y="2060575"/>
            <a:ext cx="54737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52600"/>
            <a:ext cx="76037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за внимание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ovalME\Desktop\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56757">
            <a:off x="4743424" y="7821489"/>
            <a:ext cx="2702090" cy="19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946016"/>
            <a:ext cx="9134475" cy="59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946016"/>
            <a:chOff x="0" y="0"/>
            <a:chExt cx="9144000" cy="946016"/>
          </a:xfrm>
        </p:grpSpPr>
        <p:pic>
          <p:nvPicPr>
            <p:cNvPr id="55299" name="Picture 3" descr="C:\Users\1\Desktop\Рисунок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928670"/>
            </a:xfrm>
            <a:prstGeom prst="rect">
              <a:avLst/>
            </a:prstGeom>
            <a:noFill/>
          </p:spPr>
        </p:pic>
        <p:pic>
          <p:nvPicPr>
            <p:cNvPr id="55298" name="Picture 2" descr="http://art4mi.ru/wp-content/uploads/gerb_goroda_uhta-600x7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7322"/>
              <a:ext cx="1143008" cy="92869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8254320"/>
              </p:ext>
            </p:extLst>
          </p:nvPr>
        </p:nvGraphicFramePr>
        <p:xfrm>
          <a:off x="107503" y="1052738"/>
          <a:ext cx="8856985" cy="5688629"/>
        </p:xfrm>
        <a:graphic>
          <a:graphicData uri="http://schemas.openxmlformats.org/drawingml/2006/table">
            <a:tbl>
              <a:tblPr/>
              <a:tblGrid>
                <a:gridCol w="5556645"/>
                <a:gridCol w="1650170"/>
                <a:gridCol w="1650170"/>
              </a:tblGrid>
              <a:tr h="905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Объём финансирования,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тыс.руб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latin typeface="Times New Roman"/>
                          <a:ea typeface="Times New Roman"/>
                        </a:rPr>
                        <a:t>1999-2000гг.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27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«Социальная поддержка инвалидов и формирование  их среды жизнедеятельности на 1999-2000гг.»,  Постановление Главы администрации МО «Город Ухта» от 28.12.1998г. № 771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5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1999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609,6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619,0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2001-2002гг.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27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«Социальная поддержка инвалидов и формирование их среды жизнедеятельности на 2001-2003г.», Постановление Главы администрации МО «Город Ухта» от 18.01.2001г. № 38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2001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536,0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2002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562,0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2003-2004гг.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3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«Социальная поддержка инвалидов (2003-2004гг.)», Решение Совета МО «Город Ухта» от 15.12.2002г. № 5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2003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640,0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2004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368,0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327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«Формирование среды жизнедеятельности, доступной для </a:t>
                      </a:r>
                      <a:r>
                        <a:rPr lang="ru-RU" sz="1550" dirty="0" err="1">
                          <a:latin typeface="Times New Roman"/>
                          <a:ea typeface="Times New Roman"/>
                        </a:rPr>
                        <a:t>маломобильных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 групп населения на 2003-2004гг.», Решение Совета МО «Город Ухта» от 15.12.2002г. № 4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2003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2004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 txBox="1">
            <a:spLocks/>
          </p:cNvSpPr>
          <p:nvPr/>
        </p:nvSpPr>
        <p:spPr>
          <a:xfrm>
            <a:off x="1214414" y="0"/>
            <a:ext cx="7658096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Целевая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программа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2" y="947964"/>
            <a:ext cx="9134475" cy="59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928694"/>
            <a:chOff x="0" y="0"/>
            <a:chExt cx="9144000" cy="928694"/>
          </a:xfrm>
        </p:grpSpPr>
        <p:pic>
          <p:nvPicPr>
            <p:cNvPr id="55299" name="Picture 3" descr="C:\Users\1\Desktop\Рисунок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928670"/>
            </a:xfrm>
            <a:prstGeom prst="rect">
              <a:avLst/>
            </a:prstGeom>
            <a:noFill/>
          </p:spPr>
        </p:pic>
        <p:pic>
          <p:nvPicPr>
            <p:cNvPr id="55298" name="Picture 2" descr="http://art4mi.ru/wp-content/uploads/gerb_goroda_uhta-600x7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0"/>
              <a:ext cx="1143008" cy="92869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483129"/>
              </p:ext>
            </p:extLst>
          </p:nvPr>
        </p:nvGraphicFramePr>
        <p:xfrm>
          <a:off x="161926" y="990038"/>
          <a:ext cx="8856985" cy="5836920"/>
        </p:xfrm>
        <a:graphic>
          <a:graphicData uri="http://schemas.openxmlformats.org/drawingml/2006/table">
            <a:tbl>
              <a:tblPr/>
              <a:tblGrid>
                <a:gridCol w="5556645"/>
                <a:gridCol w="1650170"/>
                <a:gridCol w="1650170"/>
              </a:tblGrid>
              <a:tr h="630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Объём финансирования,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тыс.руб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2005г.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«Формирование среды жизнедеятельности доступной для инвалидов на 2005г», Решение Совета МО «Город Ухта» от 25.12.2004г. № 2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2005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2006г.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«Формирование среды жизнедеятельности, доступной для </a:t>
                      </a:r>
                      <a:r>
                        <a:rPr lang="ru-RU" sz="1550" dirty="0" err="1">
                          <a:latin typeface="Times New Roman"/>
                          <a:ea typeface="Times New Roman"/>
                        </a:rPr>
                        <a:t>маломобильных</a:t>
                      </a: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 групп населения на 2006г.», Решение Совета МОГО «Ухта» от 01.03.2006г. № 17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2006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1080,0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2007г.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«Формирование среды жизнедеятельности доступной для инвалидов на 2007г», Решение Совета МОГО «Ухта» от 21.11.2006г. № 29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2007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1846,5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2008г.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«Формирование среды жизнедеятельности доступной для инвалидов на 2008г», Решение Совета МОГО «Ухта» от 28.11.2007г. № 114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1900,0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2009-2010г.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5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«Социальная поддержка инвалидов  и обеспечение их среды жизнедеятельности на 2009-2010гг.»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2009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3 562 954,01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795 800,0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b="1" dirty="0">
                          <a:latin typeface="Times New Roman"/>
                          <a:ea typeface="Times New Roman"/>
                        </a:rPr>
                        <a:t>2011-2012г.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5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«Социальная поддержка инвалидов и обеспечение их среды жизнедеятельности на 2011-2012гг.»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5 043 466,59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2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55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latin typeface="Times New Roman"/>
                          <a:ea typeface="Times New Roman"/>
                        </a:rPr>
                        <a:t>4 191 300,0</a:t>
                      </a:r>
                      <a:endParaRPr lang="ru-RU" sz="1550" dirty="0">
                        <a:latin typeface="Courier New"/>
                        <a:ea typeface="Times New Roman"/>
                      </a:endParaRPr>
                    </a:p>
                  </a:txBody>
                  <a:tcPr marL="26753" marR="26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 txBox="1">
            <a:spLocks/>
          </p:cNvSpPr>
          <p:nvPr/>
        </p:nvSpPr>
        <p:spPr>
          <a:xfrm>
            <a:off x="1214414" y="0"/>
            <a:ext cx="7658096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Целевая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программа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8405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00663" cy="11381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МДОУ «Детский сад № 103 компенсирующего  вида»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2214554"/>
            <a:ext cx="8749636" cy="321471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Системная организация </a:t>
            </a:r>
            <a:r>
              <a:rPr lang="ru-RU" b="1" dirty="0" err="1" smtClean="0"/>
              <a:t>психолого-медико-педагогического</a:t>
            </a:r>
            <a:r>
              <a:rPr lang="ru-RU" b="1" dirty="0" smtClean="0"/>
              <a:t> сопровождения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Охрана и укрепление здоровья</a:t>
            </a:r>
            <a:r>
              <a:rPr lang="en-US" b="1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/>
              <a:t>  </a:t>
            </a:r>
            <a:r>
              <a:rPr lang="ru-RU" b="1" dirty="0" smtClean="0"/>
              <a:t>2012 -2013 г.  5 детей с инвалидностью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2013 – 2014 г. – </a:t>
            </a:r>
            <a:r>
              <a:rPr lang="ru-RU" b="1" dirty="0"/>
              <a:t>7 детей с инвалидностью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2014 – 2015 году – </a:t>
            </a:r>
            <a:r>
              <a:rPr lang="ru-RU" b="1" dirty="0"/>
              <a:t>14 детей с инвалидностью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7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80097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Психолого-педагогическое сопровождение</a:t>
            </a:r>
            <a:endParaRPr lang="ru-RU" sz="3200" b="1" dirty="0"/>
          </a:p>
        </p:txBody>
      </p:sp>
      <p:pic>
        <p:nvPicPr>
          <p:cNvPr id="237571" name="Picture 3" descr="C:\Users\obr15\Desktop\Documents\ОУ\2010_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995936" y="3861048"/>
            <a:ext cx="4996902" cy="280831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</p:pic>
      <p:pic>
        <p:nvPicPr>
          <p:cNvPr id="237570" name="Picture 2" descr="C:\Users\obr15\Desktop\Documents\ОУ\2010_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7504" y="1916831"/>
            <a:ext cx="3751563" cy="2808313"/>
          </a:xfrm>
          <a:prstGeom prst="rect">
            <a:avLst/>
          </a:prstGeom>
          <a:noFill/>
          <a:ln w="25400" cap="rnd">
            <a:solidFill>
              <a:srgbClr val="92D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94"/>
            <a:ext cx="9134475" cy="59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928694"/>
            <a:chOff x="0" y="0"/>
            <a:chExt cx="9144000" cy="928694"/>
          </a:xfrm>
        </p:grpSpPr>
        <p:pic>
          <p:nvPicPr>
            <p:cNvPr id="12" name="Picture 3" descr="C:\Users\1\Desktop\Рисунок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928670"/>
            </a:xfrm>
            <a:prstGeom prst="rect">
              <a:avLst/>
            </a:prstGeom>
            <a:noFill/>
          </p:spPr>
        </p:pic>
        <p:pic>
          <p:nvPicPr>
            <p:cNvPr id="13" name="Picture 2" descr="http://art4mi.ru/wp-content/uploads/gerb_goroda_uhta-600x7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0"/>
              <a:ext cx="1143008" cy="928694"/>
            </a:xfrm>
            <a:prstGeom prst="rect">
              <a:avLst/>
            </a:prstGeom>
            <a:noFill/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7083955"/>
              </p:ext>
            </p:extLst>
          </p:nvPr>
        </p:nvGraphicFramePr>
        <p:xfrm>
          <a:off x="125761" y="1075519"/>
          <a:ext cx="8838727" cy="5764229"/>
        </p:xfrm>
        <a:graphic>
          <a:graphicData uri="http://schemas.openxmlformats.org/drawingml/2006/table">
            <a:tbl>
              <a:tblPr/>
              <a:tblGrid>
                <a:gridCol w="970697"/>
                <a:gridCol w="1054830"/>
                <a:gridCol w="1622600"/>
                <a:gridCol w="1136106"/>
                <a:gridCol w="1054261"/>
                <a:gridCol w="1296363"/>
                <a:gridCol w="1703870"/>
              </a:tblGrid>
              <a:tr h="667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Ф. И. ребёнка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Срок пребывания в ДОУ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Диагноз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Уровень развития при поступлении в ДОУ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Уровень развития при выходе из ДОУ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Образовательное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учреждение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7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Андрей Т.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 года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2011 – 2014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ЗПР неясного генеза,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несформированность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языковых средств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МОУ СОШ № 5,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обучение в общеобразовательной школе по АП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конкурса «Мир открытий» - 2013 г. 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63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Даниил М.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2011 - 2013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ЗПР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церебрально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– органического генеза,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несформированность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языковых средств,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latin typeface="Times New Roman"/>
                          <a:ea typeface="Calibri"/>
                          <a:cs typeface="Times New Roman"/>
                        </a:rPr>
                        <a:t>инвалид детства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МОУ СОШ № 5,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обучение в общеобразовательной школе по АП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конкурсачтецов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«Литературная гостиная» - 2013 г.,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лауреат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01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Даша К.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 год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2012 - 2013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ЗПР неясного генеза, несформированность языковых средств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Рекомендовано МОУ СОШ № 2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обычный класс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конкурса «Мир открытий» - 2012 г. 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4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Кира Н.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2010 - 2012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ЗПР церебрально – органического генеза,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несформированность языковых средств, </a:t>
                      </a:r>
                      <a:r>
                        <a:rPr lang="ru-RU" sz="1050" b="1" u="sng">
                          <a:latin typeface="Times New Roman"/>
                          <a:ea typeface="Calibri"/>
                          <a:cs typeface="Times New Roman"/>
                        </a:rPr>
                        <a:t>ранний детский аутизм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МОУ СОШ № 5,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обучение в общеобразовательной школе по АП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конкурса «Мир открытий» - 2013 г. 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5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Артур Б.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2012 - 2013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ЗПР церебрально – органического генеза,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несформированность языковых средств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МОУ СОШ № 5,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обучение в общеобразовательной школе по АП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конкурсарисунков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по безопасности дорожного движения «Рисунок на асфальте» - 2011 г. 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5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Егор М.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 года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2010 - 2012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ЗПР неясного генеза, несформированность языковых средств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МОУ СОШ № 5,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обучение в общеобразовательной школе по АП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Участник городского  конкурса рисунков по безопасности дорожного движения «Рисунок на асфальте» - 2011 г. </a:t>
                      </a: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26" marR="2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2000232" y="1"/>
            <a:ext cx="6729409" cy="92866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Результаты деятельности</a:t>
            </a:r>
            <a:endParaRPr lang="ru-RU" sz="32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686485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6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571636"/>
          </a:xfrm>
        </p:spPr>
        <p:txBody>
          <a:bodyPr/>
          <a:lstStyle/>
          <a:p>
            <a:pPr algn="ctr"/>
            <a:r>
              <a:rPr lang="ru-RU" sz="2800" b="1" dirty="0" smtClean="0"/>
              <a:t>МДОУ «Детский сад № 60 </a:t>
            </a:r>
            <a:br>
              <a:rPr lang="ru-RU" sz="2800" b="1" dirty="0" smtClean="0"/>
            </a:br>
            <a:r>
              <a:rPr lang="ru-RU" sz="2800" b="1" dirty="0" smtClean="0"/>
              <a:t>комбинированного вида»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8574417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Индивидуальный план лечения  в соответствии с возрастом, диагнозом, остротой и характером зрения.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ovalME\Desktop\Презентация Волохова\bv1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8499"/>
            <a:ext cx="91344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5"/>
          <p:cNvGrpSpPr/>
          <p:nvPr/>
        </p:nvGrpSpPr>
        <p:grpSpPr>
          <a:xfrm>
            <a:off x="0" y="0"/>
            <a:ext cx="9134475" cy="1752600"/>
            <a:chOff x="0" y="0"/>
            <a:chExt cx="9134475" cy="1752600"/>
          </a:xfrm>
        </p:grpSpPr>
        <p:pic>
          <p:nvPicPr>
            <p:cNvPr id="10" name="Рисунок 9" descr="Рисун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4475" cy="1752600"/>
            </a:xfrm>
            <a:prstGeom prst="rect">
              <a:avLst/>
            </a:prstGeom>
          </p:spPr>
        </p:pic>
        <p:pic>
          <p:nvPicPr>
            <p:cNvPr id="11" name="Picture 2" descr="http://www.nepsite.com/userfiles/gerbukht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14290"/>
              <a:ext cx="1143008" cy="147219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Результат: улучшение зрения – 95%</a:t>
            </a:r>
            <a:endParaRPr lang="ru-RU" sz="3200" b="1" dirty="0"/>
          </a:p>
        </p:txBody>
      </p:sp>
      <p:pic>
        <p:nvPicPr>
          <p:cNvPr id="4" name="Picture 5" descr="DSCN474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38" y="1905826"/>
            <a:ext cx="3420673" cy="2227575"/>
          </a:xfrm>
          <a:prstGeom prst="rect">
            <a:avLst/>
          </a:prstGeom>
          <a:noFill/>
          <a:ln w="25400" cap="rnd">
            <a:solidFill>
              <a:srgbClr val="00B050"/>
            </a:solidFill>
          </a:ln>
        </p:spPr>
      </p:pic>
      <p:pic>
        <p:nvPicPr>
          <p:cNvPr id="5" name="Picture 7" descr="P10005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62" y="1928801"/>
            <a:ext cx="3729492" cy="2264689"/>
          </a:xfrm>
          <a:prstGeom prst="rect">
            <a:avLst/>
          </a:prstGeom>
          <a:noFill/>
          <a:ln w="25400" cap="rnd">
            <a:solidFill>
              <a:srgbClr val="00B050"/>
            </a:solidFill>
          </a:ln>
        </p:spPr>
      </p:pic>
      <p:pic>
        <p:nvPicPr>
          <p:cNvPr id="6" name="Picture 4" descr="март 2006 0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62" y="4365104"/>
            <a:ext cx="3729492" cy="2366574"/>
          </a:xfrm>
          <a:prstGeom prst="rect">
            <a:avLst/>
          </a:prstGeom>
          <a:noFill/>
          <a:ln w="25400" cap="rnd">
            <a:solidFill>
              <a:srgbClr val="00B050"/>
            </a:solidFill>
          </a:ln>
        </p:spPr>
      </p:pic>
      <p:pic>
        <p:nvPicPr>
          <p:cNvPr id="7" name="Picture 6" descr="DSCN47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691" y="4365104"/>
            <a:ext cx="3500533" cy="2366574"/>
          </a:xfrm>
          <a:prstGeom prst="rect">
            <a:avLst/>
          </a:prstGeom>
          <a:noFill/>
          <a:ln w="25400" cap="rnd">
            <a:solidFill>
              <a:srgbClr val="00B050"/>
            </a:solidFill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9" cstate="print"/>
          <a:srcRect l="48318"/>
          <a:stretch>
            <a:fillRect/>
          </a:stretch>
        </p:blipFill>
        <p:spPr bwMode="auto">
          <a:xfrm>
            <a:off x="2411760" y="2690871"/>
            <a:ext cx="3985489" cy="2857520"/>
          </a:xfrm>
          <a:prstGeom prst="rect">
            <a:avLst/>
          </a:prstGeom>
          <a:noFill/>
          <a:ln w="25400" cap="rnd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9437">
  <a:themeElements>
    <a:clrScheme name="01159437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0115943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1022</Words>
  <Application>Microsoft Office PowerPoint</Application>
  <PresentationFormat>Экран (4:3)</PresentationFormat>
  <Paragraphs>205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01159437</vt:lpstr>
      <vt:lpstr>Тема Office</vt:lpstr>
      <vt:lpstr>Слайд 1</vt:lpstr>
      <vt:lpstr>            Виды образовательных учреждений на  территории МОГО «Ухта»</vt:lpstr>
      <vt:lpstr>            </vt:lpstr>
      <vt:lpstr>            </vt:lpstr>
      <vt:lpstr>МДОУ «Детский сад № 103 компенсирующего  вида»</vt:lpstr>
      <vt:lpstr>Психолого-педагогическое сопровождение</vt:lpstr>
      <vt:lpstr>Результаты деятельности</vt:lpstr>
      <vt:lpstr>МДОУ «Детский сад № 60  комбинированного вида»</vt:lpstr>
      <vt:lpstr> Результат: улучшение зрения – 95%</vt:lpstr>
      <vt:lpstr> Результат: улучшение зрения – 95%</vt:lpstr>
      <vt:lpstr>МДОУ «Детский сад № 40 компенсирующего  вида»</vt:lpstr>
      <vt:lpstr>Медицинская реабилитация</vt:lpstr>
      <vt:lpstr>Медицинская реабилитация</vt:lpstr>
      <vt:lpstr>Оздоровительная работа</vt:lpstr>
      <vt:lpstr>Педагогическая коррекция</vt:lpstr>
      <vt:lpstr>Результаты:</vt:lpstr>
      <vt:lpstr>Слайд 17</vt:lpstr>
      <vt:lpstr>Слайд 18</vt:lpstr>
      <vt:lpstr>Слайд 19</vt:lpstr>
      <vt:lpstr> </vt:lpstr>
      <vt:lpstr>Федеральный закон от 29.12.2012 г. № 273-ФЗ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школа</cp:lastModifiedBy>
  <cp:revision>153</cp:revision>
  <cp:lastPrinted>2013-12-04T11:51:46Z</cp:lastPrinted>
  <dcterms:created xsi:type="dcterms:W3CDTF">2006-08-27T13:37:47Z</dcterms:created>
  <dcterms:modified xsi:type="dcterms:W3CDTF">2015-12-09T05:37:03Z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